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56" r:id="rId2"/>
    <p:sldId id="954" r:id="rId3"/>
    <p:sldId id="952" r:id="rId4"/>
    <p:sldId id="936" r:id="rId5"/>
    <p:sldId id="961" r:id="rId6"/>
    <p:sldId id="956" r:id="rId7"/>
    <p:sldId id="964" r:id="rId8"/>
    <p:sldId id="962" r:id="rId9"/>
    <p:sldId id="951" r:id="rId10"/>
    <p:sldId id="950" r:id="rId11"/>
    <p:sldId id="960" r:id="rId12"/>
    <p:sldId id="963" r:id="rId13"/>
    <p:sldId id="965" r:id="rId14"/>
    <p:sldId id="957" r:id="rId15"/>
    <p:sldId id="958" r:id="rId16"/>
    <p:sldId id="966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  <a:srgbClr val="FF00FF"/>
    <a:srgbClr val="3DCFF1"/>
    <a:srgbClr val="00FF00"/>
    <a:srgbClr val="1B9521"/>
    <a:srgbClr val="FF000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 autoAdjust="0"/>
    <p:restoredTop sz="99242" autoAdjust="0"/>
  </p:normalViewPr>
  <p:slideViewPr>
    <p:cSldViewPr snapToGrid="0">
      <p:cViewPr>
        <p:scale>
          <a:sx n="66" d="100"/>
          <a:sy n="66" d="100"/>
        </p:scale>
        <p:origin x="-2412" y="-1128"/>
      </p:cViewPr>
      <p:guideLst>
        <p:guide orient="horz" pos="2160"/>
        <p:guide pos="295"/>
        <p:guide pos="521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9913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t" anchorCtr="0" compatLnSpc="1">
            <a:prstTxWarp prst="textNoShape">
              <a:avLst/>
            </a:prstTxWarp>
          </a:bodyPr>
          <a:lstStyle>
            <a:lvl1pPr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9388" y="0"/>
            <a:ext cx="3109912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t" anchorCtr="0" compatLnSpc="1">
            <a:prstTxWarp prst="textNoShape">
              <a:avLst/>
            </a:prstTxWarp>
          </a:bodyPr>
          <a:lstStyle>
            <a:lvl1pPr algn="r"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3750"/>
            <a:ext cx="3109913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b" anchorCtr="0" compatLnSpc="1">
            <a:prstTxWarp prst="textNoShape">
              <a:avLst/>
            </a:prstTxWarp>
          </a:bodyPr>
          <a:lstStyle>
            <a:lvl1pPr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9388" y="9683750"/>
            <a:ext cx="3109912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b" anchorCtr="0" compatLnSpc="1">
            <a:prstTxWarp prst="textNoShape">
              <a:avLst/>
            </a:prstTxWarp>
          </a:bodyPr>
          <a:lstStyle>
            <a:lvl1pPr algn="r"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33F0699C-D04B-4BDF-A121-E49AB4EC8D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901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t" anchorCtr="0" compatLnSpc="1">
            <a:prstTxWarp prst="textNoShape">
              <a:avLst/>
            </a:prstTxWarp>
          </a:bodyPr>
          <a:lstStyle>
            <a:lvl1pPr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t" anchorCtr="0" compatLnSpc="1">
            <a:prstTxWarp prst="textNoShape">
              <a:avLst/>
            </a:prstTxWarp>
          </a:bodyPr>
          <a:lstStyle>
            <a:lvl1pPr algn="r"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59338"/>
            <a:ext cx="52070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b" anchorCtr="0" compatLnSpc="1">
            <a:prstTxWarp prst="textNoShape">
              <a:avLst/>
            </a:prstTxWarp>
          </a:bodyPr>
          <a:lstStyle>
            <a:lvl1pPr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953" tIns="47477" rIns="94953" bIns="47477" numCol="1" anchor="b" anchorCtr="0" compatLnSpc="1">
            <a:prstTxWarp prst="textNoShape">
              <a:avLst/>
            </a:prstTxWarp>
          </a:bodyPr>
          <a:lstStyle>
            <a:lvl1pPr algn="r" defTabSz="949188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90612EB1-5082-4F15-9715-36A227210CB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1EF070CD-FD75-4D66-98D6-75BC9F545D02}" type="slidenum">
              <a:rPr lang="de-DE" smtClean="0"/>
              <a:pPr defTabSz="947738"/>
              <a:t>1</a:t>
            </a:fld>
            <a:endParaRPr lang="de-DE" smtClean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372225" y="115888"/>
            <a:ext cx="2516188" cy="7000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6119813" cy="5040312"/>
          </a:xfr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75AFA-B264-4C65-9AEC-BD25BAA3A1A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000496" y="214290"/>
            <a:ext cx="1889125" cy="61118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250825" y="196850"/>
            <a:ext cx="5519738" cy="611187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196850"/>
            <a:ext cx="5329238" cy="4572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692275" y="1268413"/>
            <a:ext cx="2982913" cy="50403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27588" y="1268413"/>
            <a:ext cx="2984500" cy="5040312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D7F6C-1C1E-43C4-8A1B-D7720C9B09D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673076" y="542479"/>
            <a:ext cx="7189514" cy="528525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6091238" y="6294438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/>
              <a:t>Seite </a:t>
            </a:r>
            <a:fld id="{9F195553-20EC-43F6-AF3C-218ADDE1CFFF}" type="slidenum">
              <a:rPr lang="de-AT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692275" y="1268413"/>
            <a:ext cx="298291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27588" y="1268413"/>
            <a:ext cx="29845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8C5C9-AE28-4C31-B8FA-C35FC4F8915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3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3D946-8BAF-405B-AF50-60E3EA23A8AF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ChangeArrowheads="1"/>
          </p:cNvSpPr>
          <p:nvPr/>
        </p:nvSpPr>
        <p:spPr bwMode="auto">
          <a:xfrm>
            <a:off x="-6350" y="0"/>
            <a:ext cx="9151938" cy="900113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 typeface="Symbol" pitchFamily="18" charset="2"/>
              <a:buNone/>
              <a:defRPr/>
            </a:pPr>
            <a:endParaRPr lang="de-CH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96850"/>
            <a:ext cx="5329238" cy="457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180000" tIns="45720" rIns="180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das Titelformat zu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92275" y="1268413"/>
            <a:ext cx="6119813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592902" name="Rectangle 6"/>
          <p:cNvSpPr>
            <a:spLocks noChangeArrowheads="1"/>
          </p:cNvSpPr>
          <p:nvPr/>
        </p:nvSpPr>
        <p:spPr bwMode="auto">
          <a:xfrm>
            <a:off x="0" y="6597650"/>
            <a:ext cx="9151938" cy="260350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 typeface="Symbol" pitchFamily="18" charset="2"/>
              <a:buNone/>
              <a:defRPr/>
            </a:pPr>
            <a:endParaRPr lang="de-CH"/>
          </a:p>
        </p:txBody>
      </p:sp>
      <p:sp>
        <p:nvSpPr>
          <p:cNvPr id="59290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0825" y="6602413"/>
            <a:ext cx="7558088" cy="17938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80000" tIns="45720" rIns="18000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grpSp>
        <p:nvGrpSpPr>
          <p:cNvPr id="1031" name="Group 10"/>
          <p:cNvGrpSpPr>
            <a:grpSpLocks/>
          </p:cNvGrpSpPr>
          <p:nvPr userDrawn="1"/>
        </p:nvGrpSpPr>
        <p:grpSpPr bwMode="auto">
          <a:xfrm>
            <a:off x="7380288" y="188913"/>
            <a:ext cx="1511300" cy="503237"/>
            <a:chOff x="4649" y="119"/>
            <a:chExt cx="952" cy="317"/>
          </a:xfrm>
        </p:grpSpPr>
        <p:pic>
          <p:nvPicPr>
            <p:cNvPr id="1034" name="Picture 11" descr="logo"/>
            <p:cNvPicPr>
              <a:picLocks noChangeAspect="1" noChangeArrowheads="1"/>
            </p:cNvPicPr>
            <p:nvPr userDrawn="1"/>
          </p:nvPicPr>
          <p:blipFill>
            <a:blip r:embed="rId15"/>
            <a:srcRect r="77161"/>
            <a:stretch>
              <a:fillRect/>
            </a:stretch>
          </p:blipFill>
          <p:spPr bwMode="auto">
            <a:xfrm>
              <a:off x="5284" y="119"/>
              <a:ext cx="317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2909" name="Text Box 13"/>
            <p:cNvSpPr txBox="1">
              <a:spLocks noChangeArrowheads="1"/>
            </p:cNvSpPr>
            <p:nvPr userDrawn="1"/>
          </p:nvSpPr>
          <p:spPr bwMode="auto">
            <a:xfrm>
              <a:off x="4649" y="119"/>
              <a:ext cx="680" cy="3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buFont typeface="Symbol" pitchFamily="18" charset="2"/>
                <a:buNone/>
                <a:defRPr/>
              </a:pPr>
              <a:r>
                <a:rPr lang="de-DE" sz="2200">
                  <a:solidFill>
                    <a:schemeClr val="bg1"/>
                  </a:solidFill>
                </a:rPr>
                <a:t>IG GTS</a:t>
              </a:r>
            </a:p>
          </p:txBody>
        </p:sp>
      </p:grpSp>
      <p:pic>
        <p:nvPicPr>
          <p:cNvPr id="1032" name="Picture 11" descr="Y:\ILFDaten\D503_NAGRA-Tiefenlager\4_Team\Hertweck\ILF-Logo.jpg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6410325" y="204788"/>
            <a:ext cx="9715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6715125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ct val="20000"/>
              </a:spcBef>
              <a:buFont typeface="Symbol" pitchFamily="18" charset="2"/>
              <a:buNone/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15DBA5D-577B-4539-AC43-EA67EDDEC05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65" r:id="rId6"/>
    <p:sldLayoutId id="2147483664" r:id="rId7"/>
    <p:sldLayoutId id="2147483671" r:id="rId8"/>
    <p:sldLayoutId id="2147483672" r:id="rId9"/>
    <p:sldLayoutId id="2147483673" r:id="rId10"/>
    <p:sldLayoutId id="2147483674" r:id="rId11"/>
    <p:sldLayoutId id="2147483663" r:id="rId12"/>
    <p:sldLayoutId id="2147483675" r:id="rId13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646113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054100" indent="-228600" algn="l" rtl="0" eaLnBrk="0" fontAlgn="base" hangingPunct="0">
        <a:spcBef>
          <a:spcPct val="20000"/>
        </a:spcBef>
        <a:spcAft>
          <a:spcPct val="0"/>
        </a:spcAft>
        <a:buChar char="-"/>
        <a:defRPr>
          <a:solidFill>
            <a:schemeClr val="tx1"/>
          </a:solidFill>
          <a:latin typeface="+mn-lt"/>
        </a:defRPr>
      </a:lvl3pPr>
      <a:lvl4pPr marL="1462088" indent="-228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1882775" indent="-2413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5pPr>
      <a:lvl6pPr marL="2339975" indent="-2413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797175" indent="-2413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3254375" indent="-2413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711575" indent="-2413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NAGRA: Projektierung Untertageanlagen und Baustelleninfrastruktur – Etappe 2</a:t>
            </a:r>
          </a:p>
        </p:txBody>
      </p:sp>
      <p:sp>
        <p:nvSpPr>
          <p:cNvPr id="17410" name="Rectangle 4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Font typeface="Symbol" pitchFamily="18" charset="2"/>
              <a:buNone/>
            </a:pPr>
            <a:endParaRPr lang="de-CH"/>
          </a:p>
        </p:txBody>
      </p:sp>
      <p:sp>
        <p:nvSpPr>
          <p:cNvPr id="17411" name="Text Box 52"/>
          <p:cNvSpPr txBox="1">
            <a:spLocks noChangeArrowheads="1"/>
          </p:cNvSpPr>
          <p:nvPr/>
        </p:nvSpPr>
        <p:spPr bwMode="auto">
          <a:xfrm>
            <a:off x="428625" y="6459538"/>
            <a:ext cx="7491413" cy="184150"/>
          </a:xfrm>
          <a:prstGeom prst="rect">
            <a:avLst/>
          </a:prstGeom>
          <a:solidFill>
            <a:srgbClr val="8599A8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0" dirty="0">
                <a:solidFill>
                  <a:schemeClr val="bg1"/>
                </a:solidFill>
              </a:rPr>
              <a:t>IG </a:t>
            </a:r>
            <a:r>
              <a:rPr lang="de-DE" sz="1200" b="0" dirty="0" smtClean="0">
                <a:solidFill>
                  <a:schemeClr val="bg1"/>
                </a:solidFill>
              </a:rPr>
              <a:t>EPSI</a:t>
            </a:r>
            <a:r>
              <a:rPr lang="de-DE" sz="1200" b="0" dirty="0" smtClean="0">
                <a:solidFill>
                  <a:schemeClr val="bg1"/>
                </a:solidFill>
              </a:rPr>
              <a:t>/  13.01.2014</a:t>
            </a:r>
            <a:endParaRPr lang="de-DE" sz="1200" b="0" dirty="0">
              <a:solidFill>
                <a:schemeClr val="bg1"/>
              </a:solidFill>
            </a:endParaRPr>
          </a:p>
        </p:txBody>
      </p:sp>
      <p:sp>
        <p:nvSpPr>
          <p:cNvPr id="17412" name="Text Box 53"/>
          <p:cNvSpPr txBox="1">
            <a:spLocks noChangeArrowheads="1"/>
          </p:cNvSpPr>
          <p:nvPr/>
        </p:nvSpPr>
        <p:spPr bwMode="auto">
          <a:xfrm>
            <a:off x="468313" y="5876925"/>
            <a:ext cx="7920037" cy="431800"/>
          </a:xfrm>
          <a:prstGeom prst="rect">
            <a:avLst/>
          </a:prstGeom>
          <a:solidFill>
            <a:srgbClr val="8599A8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800" dirty="0" smtClean="0">
                <a:solidFill>
                  <a:schemeClr val="bg1"/>
                </a:solidFill>
              </a:rPr>
              <a:t>13.01.2014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7413" name="Text Box 53"/>
          <p:cNvSpPr txBox="1">
            <a:spLocks noChangeArrowheads="1"/>
          </p:cNvSpPr>
          <p:nvPr/>
        </p:nvSpPr>
        <p:spPr bwMode="auto">
          <a:xfrm>
            <a:off x="468313" y="1412875"/>
            <a:ext cx="7920037" cy="1077218"/>
          </a:xfrm>
          <a:prstGeom prst="rect">
            <a:avLst/>
          </a:prstGeom>
          <a:solidFill>
            <a:srgbClr val="8599A8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800" dirty="0">
                <a:solidFill>
                  <a:schemeClr val="bg1"/>
                </a:solidFill>
              </a:rPr>
              <a:t>Tunnel </a:t>
            </a:r>
            <a:r>
              <a:rPr lang="de-DE" sz="2800" dirty="0" err="1" smtClean="0">
                <a:solidFill>
                  <a:schemeClr val="bg1"/>
                </a:solidFill>
              </a:rPr>
              <a:t>Ebenrain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b="0" dirty="0" smtClean="0">
                <a:solidFill>
                  <a:schemeClr val="bg1"/>
                </a:solidFill>
              </a:rPr>
              <a:t>Objekt-Nr. 4.502 (</a:t>
            </a:r>
            <a:r>
              <a:rPr lang="de-DE" sz="2800" b="0" dirty="0" err="1" smtClean="0">
                <a:solidFill>
                  <a:schemeClr val="bg1"/>
                </a:solidFill>
              </a:rPr>
              <a:t>Massnahmenkonzept</a:t>
            </a:r>
            <a:r>
              <a:rPr lang="de-DE" sz="2800" b="0" dirty="0" smtClean="0">
                <a:solidFill>
                  <a:schemeClr val="bg1"/>
                </a:solidFill>
              </a:rPr>
              <a:t>) </a:t>
            </a:r>
            <a:endParaRPr lang="de-DE" sz="2800" b="0" dirty="0" smtClean="0">
              <a:solidFill>
                <a:schemeClr val="bg1"/>
              </a:solidFill>
            </a:endParaRPr>
          </a:p>
          <a:p>
            <a:pPr>
              <a:spcBef>
                <a:spcPct val="50000"/>
              </a:spcBef>
            </a:pPr>
            <a:r>
              <a:rPr lang="de-DE" sz="2800" dirty="0" smtClean="0">
                <a:solidFill>
                  <a:schemeClr val="bg1"/>
                </a:solidFill>
              </a:rPr>
              <a:t>Begehbare Querverbindung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827088" y="2636838"/>
            <a:ext cx="6985000" cy="862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Anpassung Zentrale Mühlental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>
                <a:solidFill>
                  <a:schemeClr val="bg1"/>
                </a:solidFill>
              </a:rPr>
              <a:t>Landerwerb</a:t>
            </a:r>
          </a:p>
        </p:txBody>
      </p:sp>
      <p:pic>
        <p:nvPicPr>
          <p:cNvPr id="174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252413"/>
            <a:ext cx="8415338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Installationsplätze </a:t>
            </a:r>
            <a:endParaRPr lang="de-DE" dirty="0" smtClean="0"/>
          </a:p>
        </p:txBody>
      </p:sp>
      <p:sp>
        <p:nvSpPr>
          <p:cNvPr id="21506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4EA24F32-94D2-4776-B993-07A1A05F417D}" type="slidenum">
              <a:rPr lang="de-AT" smtClean="0"/>
              <a:pPr/>
              <a:t>10</a:t>
            </a:fld>
            <a:endParaRPr lang="de-AT" smtClean="0"/>
          </a:p>
        </p:txBody>
      </p:sp>
      <p:pic>
        <p:nvPicPr>
          <p:cNvPr id="5" name="Inhaltsplatzhalter 4"/>
          <p:cNvPicPr>
            <a:picLocks noGrp="1"/>
          </p:cNvPicPr>
          <p:nvPr>
            <p:ph idx="1"/>
          </p:nvPr>
        </p:nvPicPr>
        <p:blipFill rotWithShape="1">
          <a:blip r:embed="rId2"/>
          <a:srcRect l="16370" t="17989" b="3968"/>
          <a:stretch/>
        </p:blipFill>
        <p:spPr bwMode="auto">
          <a:xfrm>
            <a:off x="438830" y="1822569"/>
            <a:ext cx="8081055" cy="4236118"/>
          </a:xfrm>
          <a:prstGeom prst="rect">
            <a:avLst/>
          </a:prstGeom>
          <a:ln>
            <a:solidFill>
              <a:srgbClr val="FF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reihandform 2"/>
          <p:cNvSpPr/>
          <p:nvPr/>
        </p:nvSpPr>
        <p:spPr bwMode="auto">
          <a:xfrm>
            <a:off x="4020457" y="3200401"/>
            <a:ext cx="696686" cy="1088571"/>
          </a:xfrm>
          <a:custGeom>
            <a:avLst/>
            <a:gdLst>
              <a:gd name="connsiteX0" fmla="*/ 0 w 696686"/>
              <a:gd name="connsiteY0" fmla="*/ 0 h 1074057"/>
              <a:gd name="connsiteX1" fmla="*/ 0 w 696686"/>
              <a:gd name="connsiteY1" fmla="*/ 0 h 1074057"/>
              <a:gd name="connsiteX2" fmla="*/ 217714 w 696686"/>
              <a:gd name="connsiteY2" fmla="*/ 14514 h 1074057"/>
              <a:gd name="connsiteX3" fmla="*/ 464457 w 696686"/>
              <a:gd name="connsiteY3" fmla="*/ 29028 h 1074057"/>
              <a:gd name="connsiteX4" fmla="*/ 624114 w 696686"/>
              <a:gd name="connsiteY4" fmla="*/ 58057 h 1074057"/>
              <a:gd name="connsiteX5" fmla="*/ 696686 w 696686"/>
              <a:gd name="connsiteY5" fmla="*/ 72571 h 1074057"/>
              <a:gd name="connsiteX6" fmla="*/ 609600 w 696686"/>
              <a:gd name="connsiteY6" fmla="*/ 72571 h 1074057"/>
              <a:gd name="connsiteX7" fmla="*/ 464457 w 696686"/>
              <a:gd name="connsiteY7" fmla="*/ 1074057 h 1074057"/>
              <a:gd name="connsiteX8" fmla="*/ 319314 w 696686"/>
              <a:gd name="connsiteY8" fmla="*/ 1074057 h 1074057"/>
              <a:gd name="connsiteX9" fmla="*/ 290286 w 696686"/>
              <a:gd name="connsiteY9" fmla="*/ 145143 h 1074057"/>
              <a:gd name="connsiteX10" fmla="*/ 29029 w 696686"/>
              <a:gd name="connsiteY10" fmla="*/ 145143 h 1074057"/>
              <a:gd name="connsiteX11" fmla="*/ 0 w 696686"/>
              <a:gd name="connsiteY11" fmla="*/ 0 h 1074057"/>
              <a:gd name="connsiteX0" fmla="*/ 0 w 696686"/>
              <a:gd name="connsiteY0" fmla="*/ 0 h 1088571"/>
              <a:gd name="connsiteX1" fmla="*/ 0 w 696686"/>
              <a:gd name="connsiteY1" fmla="*/ 0 h 1088571"/>
              <a:gd name="connsiteX2" fmla="*/ 217714 w 696686"/>
              <a:gd name="connsiteY2" fmla="*/ 14514 h 1088571"/>
              <a:gd name="connsiteX3" fmla="*/ 464457 w 696686"/>
              <a:gd name="connsiteY3" fmla="*/ 29028 h 1088571"/>
              <a:gd name="connsiteX4" fmla="*/ 624114 w 696686"/>
              <a:gd name="connsiteY4" fmla="*/ 58057 h 1088571"/>
              <a:gd name="connsiteX5" fmla="*/ 696686 w 696686"/>
              <a:gd name="connsiteY5" fmla="*/ 72571 h 1088571"/>
              <a:gd name="connsiteX6" fmla="*/ 609600 w 696686"/>
              <a:gd name="connsiteY6" fmla="*/ 72571 h 1088571"/>
              <a:gd name="connsiteX7" fmla="*/ 522514 w 696686"/>
              <a:gd name="connsiteY7" fmla="*/ 1088571 h 1088571"/>
              <a:gd name="connsiteX8" fmla="*/ 319314 w 696686"/>
              <a:gd name="connsiteY8" fmla="*/ 1074057 h 1088571"/>
              <a:gd name="connsiteX9" fmla="*/ 290286 w 696686"/>
              <a:gd name="connsiteY9" fmla="*/ 145143 h 1088571"/>
              <a:gd name="connsiteX10" fmla="*/ 29029 w 696686"/>
              <a:gd name="connsiteY10" fmla="*/ 145143 h 1088571"/>
              <a:gd name="connsiteX11" fmla="*/ 0 w 696686"/>
              <a:gd name="connsiteY11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6686" h="1088571">
                <a:moveTo>
                  <a:pt x="0" y="0"/>
                </a:moveTo>
                <a:lnTo>
                  <a:pt x="0" y="0"/>
                </a:lnTo>
                <a:lnTo>
                  <a:pt x="217714" y="14514"/>
                </a:lnTo>
                <a:cubicBezTo>
                  <a:pt x="299943" y="19653"/>
                  <a:pt x="382352" y="22186"/>
                  <a:pt x="464457" y="29028"/>
                </a:cubicBezTo>
                <a:cubicBezTo>
                  <a:pt x="565091" y="37414"/>
                  <a:pt x="544946" y="40465"/>
                  <a:pt x="624114" y="58057"/>
                </a:cubicBezTo>
                <a:cubicBezTo>
                  <a:pt x="648196" y="63408"/>
                  <a:pt x="696686" y="72571"/>
                  <a:pt x="696686" y="72571"/>
                </a:cubicBezTo>
                <a:lnTo>
                  <a:pt x="609600" y="72571"/>
                </a:lnTo>
                <a:lnTo>
                  <a:pt x="522514" y="1088571"/>
                </a:lnTo>
                <a:lnTo>
                  <a:pt x="319314" y="1074057"/>
                </a:lnTo>
                <a:lnTo>
                  <a:pt x="290286" y="145143"/>
                </a:lnTo>
                <a:lnTo>
                  <a:pt x="29029" y="14514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7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None/>
              <a:tabLst/>
            </a:pPr>
            <a:endParaRPr kumimoji="0" lang="de-CH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82170" y="1306286"/>
            <a:ext cx="44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u="sng" dirty="0" smtClean="0"/>
              <a:t>Installationsplatz </a:t>
            </a:r>
            <a:r>
              <a:rPr lang="de-CH" u="sng" dirty="0" err="1" smtClean="0"/>
              <a:t>Protal</a:t>
            </a:r>
            <a:r>
              <a:rPr lang="de-CH" u="sng" dirty="0" smtClean="0"/>
              <a:t> Süd 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5152570" y="3617462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Möglicher</a:t>
            </a:r>
          </a:p>
          <a:p>
            <a:r>
              <a:rPr lang="de-CH" dirty="0" err="1" smtClean="0"/>
              <a:t>Inst.platz</a:t>
            </a:r>
            <a:endParaRPr lang="de-CH" dirty="0"/>
          </a:p>
        </p:txBody>
      </p:sp>
      <p:cxnSp>
        <p:nvCxnSpPr>
          <p:cNvPr id="15" name="Gewinkelte Verbindung 14"/>
          <p:cNvCxnSpPr/>
          <p:nvPr/>
        </p:nvCxnSpPr>
        <p:spPr bwMode="auto">
          <a:xfrm rot="10800000">
            <a:off x="4601030" y="3744687"/>
            <a:ext cx="1182912" cy="43140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11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dirty="0" err="1">
                <a:latin typeface="Arial"/>
                <a:ea typeface="Calibri"/>
                <a:cs typeface="Times New Roman"/>
              </a:rPr>
              <a:t>Ver</a:t>
            </a:r>
            <a:r>
              <a:rPr lang="de-CH" dirty="0">
                <a:latin typeface="Arial"/>
                <a:ea typeface="Calibri"/>
                <a:cs typeface="Times New Roman"/>
              </a:rPr>
              <a:t>- und Entsorgung Wasser</a:t>
            </a: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Während </a:t>
            </a:r>
            <a:r>
              <a:rPr lang="de-CH" b="0" dirty="0">
                <a:latin typeface="Arial"/>
                <a:ea typeface="Calibri"/>
                <a:cs typeface="Times New Roman"/>
              </a:rPr>
              <a:t>Bauzeit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: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Wasserbezug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Hydranten im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Tunnel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Entsorgung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mobile Absetzbecken (An- u. Abtransport in jeder Nachtschicht) und tagsüber über best.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Strassenentwässerung </a:t>
            </a:r>
            <a:r>
              <a:rPr lang="de-CH" b="0" dirty="0">
                <a:latin typeface="Arial"/>
                <a:ea typeface="Calibri"/>
                <a:cs typeface="Times New Roman"/>
              </a:rPr>
              <a:t>(Einlauftassen), welche auf der Überholspur FBBS vorhanden sind (Vorteil beim Angriff von FBBS) 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Nach Fertigstellung (Betriebszustand): 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Wasserbezug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Hydranten im Tunnel (Reinigungsarbeiten)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Ableiten </a:t>
            </a:r>
            <a:r>
              <a:rPr lang="de-CH" b="0" dirty="0">
                <a:latin typeface="Arial"/>
                <a:ea typeface="Calibri"/>
                <a:cs typeface="Times New Roman"/>
              </a:rPr>
              <a:t>von Bergwasser, d.h. Anschluss an die best. Strassenentwässerungsschächte in der FB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BS </a:t>
            </a:r>
            <a:r>
              <a:rPr lang="de-CH" b="0" dirty="0">
                <a:latin typeface="Arial"/>
                <a:ea typeface="Calibri"/>
                <a:cs typeface="Times New Roman"/>
              </a:rPr>
              <a:t>als auch LZ (Querverbindung wird als Dachgefälle 1% ausgebildet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  <a:sym typeface="Wingdings" panose="05000000000000000000" pitchFamily="2" charset="2"/>
              </a:rPr>
              <a:t>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Ausführung in Wochenendsperrungen !!!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2604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12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Vorgaben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Sperrungen und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Arbeitszeiten: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Vorarbeiten: 2+1 Fahrspur in Tagarbeiten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Hauptarbeiten Ausbrucharbeiten: 2+0 nur Nachtarbeit 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Ziel: Auswirkungen, Behinderungen in Bezug auf den Verkehrs möglichst gering halten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6917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13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232616"/>
            <a:ext cx="76200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Bauvorgang</a:t>
            </a:r>
            <a:endParaRPr lang="de-CH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Vorarbeiten: Baufeld freimachen, (BSA) d.h. best. Leitungen u. Einbauten sind wenn möglich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umzulegen oder zu schützen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Installation einrichten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Rahmen zur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Gewölbeabfangung erstellen beidseitig, zuerst Stützen dann Riegel.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Örtlicher Bankettabbruch 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Örtlicher Gewölbeabbruch anschliessend bewehren, schalen, betonieren </a:t>
            </a:r>
            <a:r>
              <a:rPr lang="de-CH" b="0" dirty="0">
                <a:latin typeface="Arial"/>
                <a:ea typeface="Calibri"/>
                <a:cs typeface="Times New Roman"/>
              </a:rPr>
              <a:t/>
            </a:r>
            <a:br>
              <a:rPr lang="de-CH" b="0" dirty="0">
                <a:latin typeface="Arial"/>
                <a:ea typeface="Calibri"/>
                <a:cs typeface="Times New Roman"/>
              </a:rPr>
            </a:br>
            <a:r>
              <a:rPr lang="de-CH" b="0" dirty="0">
                <a:latin typeface="Arial"/>
                <a:ea typeface="Calibri"/>
                <a:cs typeface="Times New Roman"/>
              </a:rPr>
              <a:t>(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Best</a:t>
            </a:r>
            <a:r>
              <a:rPr lang="de-CH" b="0" dirty="0">
                <a:latin typeface="Arial"/>
                <a:ea typeface="Calibri"/>
                <a:cs typeface="Times New Roman"/>
              </a:rPr>
              <a:t>. Gewölbe ist nicht bewehrt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u. hat Risse)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Beginn Ausbruch in Abschlägen von max. 1.00 m mittels mechanischem Abbaugeräten (Spitzen, Fräsen)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(Abschlagslänge wird durch tägliches Bauzeitfenster bestimmt)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S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ichern Abschlag mittels Netze und Spritzbeton ggf. Anker u. Gitterbogen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Einbau Vollabdichtung (Abdichtungsträger, Abdichtung, </a:t>
            </a:r>
            <a:r>
              <a:rPr lang="de-CH" b="0" dirty="0" err="1" smtClean="0">
                <a:latin typeface="Arial"/>
                <a:ea typeface="Calibri"/>
                <a:cs typeface="Times New Roman"/>
              </a:rPr>
              <a:t>Abbdichtungsschutz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Einbau </a:t>
            </a:r>
            <a:r>
              <a:rPr lang="de-CH" b="0" dirty="0" err="1" smtClean="0">
                <a:latin typeface="Arial"/>
                <a:ea typeface="Calibri"/>
                <a:cs typeface="Times New Roman"/>
              </a:rPr>
              <a:t>Bew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.- Innengewölbe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Betonieren Innengewölbe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effectLst/>
                <a:latin typeface="Arial"/>
                <a:ea typeface="Calibri"/>
                <a:cs typeface="Times New Roman"/>
              </a:rPr>
              <a:t>Fahrraumbereich Beschichtung erneuern anpassen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Installationen abräumen</a:t>
            </a:r>
            <a:endParaRPr lang="de-CH" b="0" dirty="0">
              <a:effectLst/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948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de-CH" sz="24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14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Weitere Untersuchungen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BSA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Best. Werkleitung (EL-Leitungen) z.B.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Kabelkanal im Bankett; um welche Leitungen handelt es sich dabei, können diese vorgängig umgelegt werden oder sind diese zu schützen.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Brandmeldekabel?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Schützen oder umlegen der Durchfahrtsbeleuchtung, örtlich im Baustellenbereich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  <a:sym typeface="Wingdings"/>
              </a:rPr>
              <a:t></a:t>
            </a:r>
            <a:r>
              <a:rPr lang="de-CH" b="0" dirty="0">
                <a:latin typeface="Arial"/>
                <a:ea typeface="Calibri"/>
                <a:cs typeface="Times New Roman"/>
              </a:rPr>
              <a:t> Antrag BSA Mandat (z.B. M.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Leipert</a:t>
            </a:r>
            <a:r>
              <a:rPr lang="de-CH" b="0" dirty="0">
                <a:latin typeface="Arial"/>
                <a:ea typeface="Calibri"/>
                <a:cs typeface="Times New Roman"/>
              </a:rPr>
              <a:t>) für weitere Abklärungen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3528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de-CH" sz="24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15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Überwachung des Gewölbes während Ausführung</a:t>
            </a:r>
            <a:br>
              <a:rPr lang="de-CH" dirty="0" smtClean="0">
                <a:latin typeface="Arial"/>
                <a:ea typeface="Calibri"/>
                <a:cs typeface="Times New Roman"/>
              </a:rPr>
            </a:b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Messtechnische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Kontrolle der Gewölbedeformationen 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Ausgangslage: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Tagsüber ist der Tunnel unter Verkehr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Risse am Gewölbe vorhanden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 </a:t>
            </a:r>
            <a:r>
              <a:rPr lang="de-CH" b="0" dirty="0" smtClean="0">
                <a:latin typeface="Arial"/>
                <a:ea typeface="Calibri"/>
                <a:cs typeface="Times New Roman"/>
                <a:sym typeface="Wingdings" panose="05000000000000000000" pitchFamily="2" charset="2"/>
              </a:rPr>
              <a:t>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Frühzeitiges Erkennen von Deformationen</a:t>
            </a:r>
          </a:p>
          <a:p>
            <a:pPr marL="285750" indent="-285750">
              <a:spcAft>
                <a:spcPts val="0"/>
              </a:spcAft>
              <a:buFont typeface="Wingdings"/>
              <a:buChar char="à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Fernüberwachung mittels automatischem </a:t>
            </a:r>
            <a:r>
              <a:rPr lang="de-CH" b="0" dirty="0">
                <a:latin typeface="Arial"/>
                <a:ea typeface="Calibri"/>
                <a:cs typeface="Times New Roman"/>
              </a:rPr>
              <a:t>Theodolit, (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Solexperts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4160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endParaRPr lang="de-CH" sz="240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16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Überwachung des Gewölbes während Ausführung</a:t>
            </a:r>
            <a:br>
              <a:rPr lang="de-CH" dirty="0" smtClean="0">
                <a:latin typeface="Arial"/>
                <a:ea typeface="Calibri"/>
                <a:cs typeface="Times New Roman"/>
              </a:rPr>
            </a:b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Messtechnische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Kontrolle der Gewölbedeformationen 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Ausgangslage: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Tagsüber ist der Tunnel unter Verkehr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Risse am Gewölbe vorhanden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 </a:t>
            </a:r>
            <a:r>
              <a:rPr lang="de-CH" b="0" dirty="0" smtClean="0">
                <a:latin typeface="Arial"/>
                <a:ea typeface="Calibri"/>
                <a:cs typeface="Times New Roman"/>
                <a:sym typeface="Wingdings" panose="05000000000000000000" pitchFamily="2" charset="2"/>
              </a:rPr>
              <a:t>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Frühzeitiges Erkennen von Deformationen</a:t>
            </a:r>
          </a:p>
          <a:p>
            <a:pPr marL="285750" indent="-285750">
              <a:spcAft>
                <a:spcPts val="0"/>
              </a:spcAft>
              <a:buFont typeface="Wingdings"/>
              <a:buChar char="à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Fernüberwachung mittels automatischem </a:t>
            </a:r>
            <a:r>
              <a:rPr lang="de-CH" b="0" dirty="0">
                <a:latin typeface="Arial"/>
                <a:ea typeface="Calibri"/>
                <a:cs typeface="Times New Roman"/>
              </a:rPr>
              <a:t>Theodolit, (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Solexperts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148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Heutige Situation</a:t>
            </a:r>
            <a:endParaRPr lang="de-DE" dirty="0" smtClean="0"/>
          </a:p>
        </p:txBody>
      </p:sp>
      <p:sp>
        <p:nvSpPr>
          <p:cNvPr id="20482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D1DF411D-2F79-4EB0-9EDA-1B8CE509DC78}" type="slidenum">
              <a:rPr lang="de-AT" smtClean="0"/>
              <a:pPr/>
              <a:t>2</a:t>
            </a:fld>
            <a:endParaRPr lang="de-AT" smtClean="0"/>
          </a:p>
        </p:txBody>
      </p:sp>
      <p:sp>
        <p:nvSpPr>
          <p:cNvPr id="20483" name="Inhaltsplatzhalter 7"/>
          <p:cNvSpPr>
            <a:spLocks noGrp="1"/>
          </p:cNvSpPr>
          <p:nvPr>
            <p:ph idx="1"/>
          </p:nvPr>
        </p:nvSpPr>
        <p:spPr>
          <a:xfrm>
            <a:off x="1079500" y="1233488"/>
            <a:ext cx="1765300" cy="685800"/>
          </a:xfrm>
        </p:spPr>
        <p:txBody>
          <a:bodyPr/>
          <a:lstStyle/>
          <a:p>
            <a:r>
              <a:rPr lang="de-CH" u="sng" dirty="0" smtClean="0"/>
              <a:t>Kartenausschnitt</a:t>
            </a:r>
            <a:endParaRPr lang="en-US" u="sng" dirty="0" smtClean="0"/>
          </a:p>
        </p:txBody>
      </p:sp>
      <p:pic>
        <p:nvPicPr>
          <p:cNvPr id="9" name="Grafik 8"/>
          <p:cNvPicPr/>
          <p:nvPr/>
        </p:nvPicPr>
        <p:blipFill rotWithShape="1">
          <a:blip r:embed="rId2"/>
          <a:srcRect l="15471" t="16331" b="2779"/>
          <a:stretch/>
        </p:blipFill>
        <p:spPr bwMode="auto">
          <a:xfrm>
            <a:off x="362857" y="1756230"/>
            <a:ext cx="8563430" cy="436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957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Heutige Situation</a:t>
            </a:r>
            <a:endParaRPr lang="de-DE" dirty="0" smtClean="0"/>
          </a:p>
        </p:txBody>
      </p:sp>
      <p:sp>
        <p:nvSpPr>
          <p:cNvPr id="20482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D1DF411D-2F79-4EB0-9EDA-1B8CE509DC78}" type="slidenum">
              <a:rPr lang="de-AT" smtClean="0"/>
              <a:pPr/>
              <a:t>3</a:t>
            </a:fld>
            <a:endParaRPr lang="de-AT" smtClean="0"/>
          </a:p>
        </p:txBody>
      </p:sp>
      <p:sp>
        <p:nvSpPr>
          <p:cNvPr id="20483" name="Inhaltsplatzhalter 7"/>
          <p:cNvSpPr>
            <a:spLocks noGrp="1"/>
          </p:cNvSpPr>
          <p:nvPr>
            <p:ph idx="1"/>
          </p:nvPr>
        </p:nvSpPr>
        <p:spPr>
          <a:xfrm>
            <a:off x="1079500" y="1233488"/>
            <a:ext cx="1141413" cy="685800"/>
          </a:xfrm>
        </p:spPr>
        <p:txBody>
          <a:bodyPr/>
          <a:lstStyle/>
          <a:p>
            <a:r>
              <a:rPr lang="de-CH" u="sng" dirty="0" smtClean="0"/>
              <a:t>Faltblatt</a:t>
            </a:r>
            <a:endParaRPr lang="en-US" u="sng" dirty="0" smtClean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526131"/>
              </p:ext>
            </p:extLst>
          </p:nvPr>
        </p:nvGraphicFramePr>
        <p:xfrm>
          <a:off x="3320824" y="1397000"/>
          <a:ext cx="2473325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3" imgW="17011800" imgH="27946440" progId="AcroExch.Document.11">
                  <p:embed/>
                </p:oleObj>
              </mc:Choice>
              <mc:Fallback>
                <p:oleObj name="Acrobat Document" r:id="rId3" imgW="17011800" imgH="279464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0824" y="1397000"/>
                        <a:ext cx="2473325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4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dirty="0" smtClean="0">
                <a:latin typeface="Arial"/>
                <a:ea typeface="Calibri"/>
                <a:cs typeface="Times New Roman"/>
              </a:rPr>
              <a:t>Lage </a:t>
            </a:r>
            <a:r>
              <a:rPr lang="de-DE" dirty="0">
                <a:latin typeface="Arial"/>
                <a:ea typeface="Calibri"/>
                <a:cs typeface="Times New Roman"/>
              </a:rPr>
              <a:t>Querverbindung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 </a:t>
            </a:r>
            <a:r>
              <a:rPr lang="de-CH" b="0" dirty="0">
                <a:latin typeface="Arial"/>
                <a:ea typeface="Calibri"/>
                <a:cs typeface="Times New Roman"/>
              </a:rPr>
              <a:t>Abhängigkeit von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: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Fluchttechnisch sinnvoll (Tunnelmitte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Geologische Situation </a:t>
            </a:r>
            <a:br>
              <a:rPr lang="de-CH" b="0" dirty="0">
                <a:latin typeface="Arial"/>
                <a:ea typeface="Calibri"/>
                <a:cs typeface="Times New Roman"/>
              </a:rPr>
            </a:br>
            <a:r>
              <a:rPr lang="de-CH" b="0" dirty="0">
                <a:latin typeface="Arial"/>
                <a:ea typeface="Calibri"/>
                <a:cs typeface="Times New Roman"/>
              </a:rPr>
              <a:t>Erste Stellungnahme von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Pfirter</a:t>
            </a:r>
            <a:r>
              <a:rPr lang="de-CH" b="0" dirty="0">
                <a:latin typeface="Arial"/>
                <a:ea typeface="Calibri"/>
                <a:cs typeface="Times New Roman"/>
              </a:rPr>
              <a:t>, Nyfeler + Partner AG, Hr. Nyfeler Jürg liegt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vor, Lage wurde bestätigt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Örtliche Situation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Schäden </a:t>
            </a:r>
            <a:r>
              <a:rPr lang="de-CH" b="0" dirty="0">
                <a:latin typeface="Arial"/>
                <a:ea typeface="Calibri"/>
                <a:cs typeface="Times New Roman"/>
              </a:rPr>
              <a:t>am Gewölbe, Bankettentwässerung, Ulmendrainage (BWK, Profiltyp, Tunnelausrüstung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Bestehende BSA ist noch nicht vollständig bekannt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Ableitmöglichkeit von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Bergwasser 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  <a:endParaRPr lang="de-CH" b="0" dirty="0">
              <a:effectLst/>
              <a:latin typeface="Arial"/>
              <a:ea typeface="Calibri"/>
              <a:cs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5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dirty="0" smtClean="0">
                <a:latin typeface="Arial"/>
                <a:ea typeface="Calibri"/>
                <a:cs typeface="Times New Roman"/>
              </a:rPr>
              <a:t>Lage </a:t>
            </a:r>
            <a:r>
              <a:rPr lang="de-DE" dirty="0">
                <a:latin typeface="Arial"/>
                <a:ea typeface="Calibri"/>
                <a:cs typeface="Times New Roman"/>
              </a:rPr>
              <a:t>Querverbindung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Situationsplan mit Lage Querverbindung einfügen</a:t>
            </a: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  <a:endParaRPr lang="de-CH" b="0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872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6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Normalprofil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Gewölbeform Hufeisenform </a:t>
            </a:r>
            <a:r>
              <a:rPr lang="de-CH" b="0" dirty="0">
                <a:latin typeface="Arial"/>
                <a:ea typeface="Calibri"/>
                <a:cs typeface="Times New Roman"/>
              </a:rPr>
              <a:t>mit flachem Sohlgewölbe (keine tiefe Sohle)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Gewölbesicherung: Spritzbeton</a:t>
            </a:r>
            <a:r>
              <a:rPr lang="de-CH" b="0" dirty="0">
                <a:latin typeface="Arial"/>
                <a:ea typeface="Calibri"/>
                <a:cs typeface="Times New Roman"/>
              </a:rPr>
              <a:t>, Matten, ggf. Anker und Gitterbogen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Abdichtung: Vollabdichtung </a:t>
            </a:r>
            <a:r>
              <a:rPr lang="de-CH" b="0" dirty="0">
                <a:latin typeface="Arial"/>
                <a:ea typeface="Calibri"/>
                <a:cs typeface="Times New Roman"/>
              </a:rPr>
              <a:t>mit Sickerschächten jeweils bei den Tunnelanschlüssen zur Vermeidung von Wasseraufstau. Begründung erforderlich da best. Tunnel lediglich eine Regenschirmabdichtung hat (Unterhalt,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Versinterung</a:t>
            </a:r>
            <a:r>
              <a:rPr lang="de-CH" b="0" dirty="0">
                <a:latin typeface="Arial"/>
                <a:ea typeface="Calibri"/>
                <a:cs typeface="Times New Roman"/>
              </a:rPr>
              <a:t>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Innengewölbe: Stahlbetongewölbe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709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7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11200" y="1443841"/>
            <a:ext cx="7620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Normen</a:t>
            </a:r>
            <a:r>
              <a:rPr lang="de-CH" dirty="0">
                <a:latin typeface="Arial"/>
                <a:ea typeface="Calibri"/>
                <a:cs typeface="Times New Roman"/>
              </a:rPr>
              <a:t>, Richtlinien u. Fachhandbuch  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>
                <a:latin typeface="Arial"/>
                <a:ea typeface="Calibri"/>
                <a:cs typeface="Times New Roman"/>
              </a:rPr>
              <a:t>Lichtraumprofil Normalprofil</a:t>
            </a: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Breite                 Höhe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min. 2.00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m        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2.50 m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        SIA </a:t>
            </a:r>
            <a:r>
              <a:rPr lang="de-CH" b="0" dirty="0">
                <a:latin typeface="Arial"/>
                <a:ea typeface="Calibri"/>
                <a:cs typeface="Times New Roman"/>
              </a:rPr>
              <a:t>197/2, Abs. 8.8.4.1</a:t>
            </a: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                                       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       Fachhandbuch</a:t>
            </a:r>
          </a:p>
          <a:p>
            <a:pPr lvl="0">
              <a:spcAft>
                <a:spcPts val="0"/>
              </a:spcAft>
            </a:pP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min. </a:t>
            </a: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.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00 m        min. </a:t>
            </a: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.0 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         </a:t>
            </a: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vorgesehen</a:t>
            </a:r>
            <a:endParaRPr lang="de-CH" b="0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>
                <a:latin typeface="Arial"/>
                <a:ea typeface="Calibri"/>
                <a:cs typeface="Times New Roman"/>
              </a:rPr>
              <a:t>Türen 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Breite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                Höhe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1.00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m        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2.00 m      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SIA </a:t>
            </a:r>
            <a:r>
              <a:rPr lang="de-CH" b="0" dirty="0">
                <a:latin typeface="Arial"/>
                <a:ea typeface="Calibri"/>
                <a:cs typeface="Times New Roman"/>
              </a:rPr>
              <a:t>197/2, Abs.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8.8.4.2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min.                                                Fachhandbuch</a:t>
            </a:r>
          </a:p>
          <a:p>
            <a:pPr lvl="0">
              <a:spcAft>
                <a:spcPts val="0"/>
              </a:spcAft>
            </a:pP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min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. .00 m        min. .0 m         vorgesehen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In begründeten Fällen Schiebetüren SIA </a:t>
            </a:r>
            <a:r>
              <a:rPr lang="de-CH" b="0" dirty="0" smtClean="0">
                <a:latin typeface="Arial"/>
                <a:ea typeface="Calibri"/>
                <a:cs typeface="Times New Roman"/>
                <a:sym typeface="Wingdings"/>
              </a:rPr>
              <a:t>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 </a:t>
            </a:r>
            <a:r>
              <a:rPr lang="de-CH" b="0" dirty="0">
                <a:latin typeface="Arial"/>
                <a:ea typeface="Calibri"/>
                <a:cs typeface="Times New Roman"/>
              </a:rPr>
              <a:t>vorgesehen sind Schiebetüren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5490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Calibri"/>
                <a:cs typeface="Times New Roman"/>
              </a:rPr>
              <a:t>Lage Querverbindung</a:t>
            </a:r>
            <a:endParaRPr lang="de-DE" dirty="0" smtClean="0"/>
          </a:p>
        </p:txBody>
      </p:sp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8</a:t>
            </a:fld>
            <a:endParaRPr lang="de-AT" smtClean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98507"/>
              </p:ext>
            </p:extLst>
          </p:nvPr>
        </p:nvGraphicFramePr>
        <p:xfrm>
          <a:off x="1524000" y="1992313"/>
          <a:ext cx="6096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Acrobat Document" r:id="rId3" imgW="34023240" imgH="16040160" progId="AcroExch.Document.11">
                  <p:embed/>
                </p:oleObj>
              </mc:Choice>
              <mc:Fallback>
                <p:oleObj name="Acrobat Document" r:id="rId3" imgW="34023240" imgH="1604016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1992313"/>
                        <a:ext cx="6096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42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22530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9BC6F319-31B8-483F-9A60-BD0E1858CB62}" type="slidenum">
              <a:rPr lang="de-AT" smtClean="0"/>
              <a:pPr/>
              <a:t>9</a:t>
            </a:fld>
            <a:endParaRPr lang="de-AT" smtClean="0"/>
          </a:p>
        </p:txBody>
      </p:sp>
      <p:sp>
        <p:nvSpPr>
          <p:cNvPr id="22531" name="Inhaltsplatzhalter 4"/>
          <p:cNvSpPr>
            <a:spLocks noGrp="1"/>
          </p:cNvSpPr>
          <p:nvPr>
            <p:ph idx="1"/>
          </p:nvPr>
        </p:nvSpPr>
        <p:spPr>
          <a:xfrm>
            <a:off x="395288" y="1196975"/>
            <a:ext cx="6119812" cy="504031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Baustellenerschliessung 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Direkt beim Südportal des Ebenraintunnels befindet sich eine Werkszufahrt zur FBBS, d.h. direkte Erschliessung des abgesperrten Bereichs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Zufahrt über die Nationalstrasse zum abgesperrten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Bereich 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Installationsplätze 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Unmittelbar beim </a:t>
            </a:r>
            <a:r>
              <a:rPr lang="de-CH" b="0" dirty="0">
                <a:latin typeface="Arial"/>
                <a:ea typeface="Calibri"/>
                <a:cs typeface="Times New Roman"/>
              </a:rPr>
              <a:t>Südportal des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Ebenraintunnels Seite Sissach, hinter der Lärmschutzwand im Böschungs-bereich des Grünstreifen. Die Parzelle ist im ASTRA Besitz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Weitere </a:t>
            </a:r>
            <a:r>
              <a:rPr lang="de-CH" b="0" dirty="0">
                <a:latin typeface="Arial"/>
                <a:ea typeface="Calibri"/>
                <a:cs typeface="Times New Roman"/>
              </a:rPr>
              <a:t>möglicher Standorte ggf. im Bereich Werkhof Sissach 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zkp_2005_11-ohne Banner">
  <a:themeElements>
    <a:clrScheme name="1_zkp_2005_11-ohne Banner 1">
      <a:dk1>
        <a:srgbClr val="000000"/>
      </a:dk1>
      <a:lt1>
        <a:srgbClr val="FFFFFF"/>
      </a:lt1>
      <a:dk2>
        <a:srgbClr val="FFFFFF"/>
      </a:dk2>
      <a:lt2>
        <a:srgbClr val="969696"/>
      </a:lt2>
      <a:accent1>
        <a:srgbClr val="8599A8"/>
      </a:accent1>
      <a:accent2>
        <a:srgbClr val="DCE6E6"/>
      </a:accent2>
      <a:accent3>
        <a:srgbClr val="FFFFFF"/>
      </a:accent3>
      <a:accent4>
        <a:srgbClr val="000000"/>
      </a:accent4>
      <a:accent5>
        <a:srgbClr val="C2CAD1"/>
      </a:accent5>
      <a:accent6>
        <a:srgbClr val="C7D0D0"/>
      </a:accent6>
      <a:hlink>
        <a:srgbClr val="96B4BE"/>
      </a:hlink>
      <a:folHlink>
        <a:srgbClr val="336699"/>
      </a:folHlink>
    </a:clrScheme>
    <a:fontScheme name="1_zkp_2005_11-ohne Banner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Symbol" pitchFamily="18" charset="2"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1_zkp_2005_11-ohne Banner 1">
        <a:dk1>
          <a:srgbClr val="000000"/>
        </a:dk1>
        <a:lt1>
          <a:srgbClr val="FFFFFF"/>
        </a:lt1>
        <a:dk2>
          <a:srgbClr val="FFFFFF"/>
        </a:dk2>
        <a:lt2>
          <a:srgbClr val="969696"/>
        </a:lt2>
        <a:accent1>
          <a:srgbClr val="8599A8"/>
        </a:accent1>
        <a:accent2>
          <a:srgbClr val="DCE6E6"/>
        </a:accent2>
        <a:accent3>
          <a:srgbClr val="FFFFFF"/>
        </a:accent3>
        <a:accent4>
          <a:srgbClr val="000000"/>
        </a:accent4>
        <a:accent5>
          <a:srgbClr val="C2CAD1"/>
        </a:accent5>
        <a:accent6>
          <a:srgbClr val="C7D0D0"/>
        </a:accent6>
        <a:hlink>
          <a:srgbClr val="96B4BE"/>
        </a:hlink>
        <a:folHlink>
          <a:srgbClr val="33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</Words>
  <Application>Microsoft Office PowerPoint</Application>
  <PresentationFormat>Bildschirmpräsentation (4:3)</PresentationFormat>
  <Paragraphs>166</Paragraphs>
  <Slides>16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1_zkp_2005_11-ohne Banner</vt:lpstr>
      <vt:lpstr>Adobe Acrobat Document</vt:lpstr>
      <vt:lpstr>PowerPoint-Präsentation</vt:lpstr>
      <vt:lpstr>Heutige Situation</vt:lpstr>
      <vt:lpstr>Heutige Situation</vt:lpstr>
      <vt:lpstr>PowerPoint-Präsentation</vt:lpstr>
      <vt:lpstr>PowerPoint-Präsentation</vt:lpstr>
      <vt:lpstr>PowerPoint-Präsentation</vt:lpstr>
      <vt:lpstr>PowerPoint-Präsentation</vt:lpstr>
      <vt:lpstr>Lage Querverbindung</vt:lpstr>
      <vt:lpstr>PowerPoint-Präsentation</vt:lpstr>
      <vt:lpstr>Installationsplätze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zkp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>ZKP Allgemein</dc:subject>
  <dc:creator>vl</dc:creator>
  <cp:lastModifiedBy>Bäumle Michael</cp:lastModifiedBy>
  <cp:revision>1120</cp:revision>
  <cp:lastPrinted>2003-11-03T10:41:29Z</cp:lastPrinted>
  <dcterms:created xsi:type="dcterms:W3CDTF">2005-11-14T14:10:32Z</dcterms:created>
  <dcterms:modified xsi:type="dcterms:W3CDTF">2014-01-09T19:31:32Z</dcterms:modified>
</cp:coreProperties>
</file>